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37" r:id="rId1"/>
  </p:sldMasterIdLst>
  <p:notesMasterIdLst>
    <p:notesMasterId r:id="rId11"/>
  </p:notesMasterIdLst>
  <p:sldIdLst>
    <p:sldId id="256" r:id="rId2"/>
    <p:sldId id="257" r:id="rId3"/>
    <p:sldId id="266" r:id="rId4"/>
    <p:sldId id="267" r:id="rId5"/>
    <p:sldId id="268" r:id="rId6"/>
    <p:sldId id="269" r:id="rId7"/>
    <p:sldId id="271" r:id="rId8"/>
    <p:sldId id="27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35586-7BBB-4DFB-AFF2-0AB859A636C2}" type="datetimeFigureOut">
              <a:rPr lang="en-IN" smtClean="0"/>
              <a:t>01/04/26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B9E6D-DEB6-484D-839B-6FD7A527B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8182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B9E6D-DEB6-484D-839B-6FD7A527B66D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3852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FF8A8-D489-939F-979B-ACEE432D6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39C717-E5A9-D79F-FEFB-8FD004A56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87685-0A7E-83F5-5BBE-25A43BF5A2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442F89-C5EE-42EE-B756-1D548FD6A6A7}" type="datetime1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FA280-EFEE-E034-C40A-0CEB95B0C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D9F1B-6C7E-6592-D7A4-4057D87D5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5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49F49-F82B-F887-55CE-830A14494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BF17A-F719-8946-BCB4-47E2FF508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512ED-483F-6B73-D3A4-F33EC6869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C15CA4-4C71-42A1-9BF3-CF7A1186713C}" type="datetime1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7E165-899A-F307-D3CD-2DB0E0616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02D51-C4D2-9D0C-499F-75161D3A5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4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958A8-F0EE-5378-4520-A0D56D2043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84459-E013-062F-2C63-32F397F09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A6D7E-9657-A139-A474-7B35197BB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1025E2-6168-48B0-AB61-5AD671F5A42C}" type="datetime1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99053-552D-C5C0-3EBA-C204EB8E9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B12B3-489F-5CED-3C49-AE416D2E6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5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8E935-DF4C-3C90-FBAC-BF5FD5F06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8F76E-1D1A-6699-57BA-307A1ACC7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B413C-B0B1-A3CE-3958-575CBDEFE9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D8D268-A7BD-46D6-A959-870F05EC9B7F}" type="datetime1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5A579-D8A1-199A-30A6-AE719B90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D0CD1-FCFC-3896-B3AB-CF4C3944F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7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6675D-5EF3-6EEE-D707-9295EF14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F2731-3FA7-39A0-39E6-3A6626515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EB29D-80F9-657B-16A7-240A1923E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20BE-C5F3-4F4E-A01B-C042093160B0}" type="datetime1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08084-8B5F-0705-02E2-470C98516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F738C-8966-9CBF-60EC-27D050F80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5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85C2E-3B30-8EA8-791F-ADBE7290A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946E4-74AA-B570-D43B-A7D20AE2D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15F30A-8579-D43E-7373-6013ADF93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50729-FF11-5551-B5C3-D7210E4B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E4F4EB-AD83-450D-994C-2A601AF9E1AE}" type="datetime1">
              <a:rPr lang="en-US" smtClean="0"/>
              <a:t>4/1/26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A86B96-9743-AC4B-2593-5F8D8D3FD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814B1-CA9E-4AA1-A2EE-90B9B045D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6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A8D39-DE44-F53E-7405-532D9BD8E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8070D-05F5-E228-B217-A7C91D3DB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B0E51-FA15-9B1E-2595-C716FFFC3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34BE4D-4A91-4AEA-1616-B42ED8734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799F6-1CFF-9883-A1C4-5BF91632C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DBBD20-9187-2710-CBB3-C08C9E5B7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1B9A80-A327-4C02-A054-A3281B1A6BB0}" type="datetime1">
              <a:rPr lang="en-US" smtClean="0"/>
              <a:t>4/1/26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116E6F-C187-BA65-A8C8-72371983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F90C90-4A87-87E9-A527-2E1D4EF8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1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F3368-A4A3-5EB7-8D8E-F678E0779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B29CF4-84F5-670B-A2B5-BAC40ECC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41D59D-E91F-4E76-BDBA-3009D794BFD5}" type="datetime1">
              <a:rPr lang="en-US" smtClean="0"/>
              <a:t>4/1/26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5DDF96-CE65-A7BE-F770-7B38591B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2C6D0-53A0-EF14-C51B-A56980C0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1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44194A-6BD0-492D-28E9-E9CB724C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367C72-4DB1-469B-A1CE-6255EFDC8446}" type="datetime1">
              <a:rPr lang="en-US" smtClean="0"/>
              <a:t>4/1/26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BAAF3-9A2A-FE50-4127-DFE739D34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B2863-D25A-0A1D-A249-2BCCF6198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7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17923-3A97-753F-7767-11DDF3BC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68F21-1BB5-A942-2AE3-EBBC769C9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1F0BA-78D4-0F98-E008-2F368A299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259E3-CDA6-5AD9-1761-23D93B52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07DEFB-423E-4361-8392-FEA1448CB49E}" type="datetime1">
              <a:rPr lang="en-US" smtClean="0"/>
              <a:t>4/1/26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DCEEF6-9986-B72F-8BDC-3A3B80821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C9A29-228E-B4D9-B610-A6846B25C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8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0B83D-0FD3-C768-DBC2-E0BCB1AA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DB9E04-1723-DDE2-EEF7-80579B21CC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292F0-7973-33FC-E978-5AEC07A98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F1B1B-295A-A881-F8FA-299D3F64C9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D88122-93EE-43D6-8A25-A5EA8AA59D8B}" type="datetime1">
              <a:rPr lang="en-US" smtClean="0"/>
              <a:t>4/1/26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D6DDE-0D65-4CFA-3B5F-D03EE0E64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Department of Mechanical Engineering, DSATM, Bengaluru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000B2-7A57-E3DC-4D49-68CE17EB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1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F7F95F9C-7494-886D-7E9F-ED581DC32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2969184-4275-4006-B01C-CD498499B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C5763-23C6-F549-B13D-BD0D68B199F4}" type="datetimeFigureOut">
              <a:rPr lang="en-US" smtClean="0"/>
              <a:t>4/1/26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921CD4D-8F9B-3608-A7CF-A72354B989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CFA569-44E9-838D-7D27-D25F7FBFC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696C1-0192-9D43-B789-8094ECF3EAA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F64A623-F1CD-CACE-4A3C-19A87BD5D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543" y="198090"/>
            <a:ext cx="8633116" cy="1192708"/>
          </a:xfrm>
        </p:spPr>
        <p:txBody>
          <a:bodyPr>
            <a:noAutofit/>
          </a:bodyPr>
          <a:lstStyle/>
          <a:p>
            <a:pPr algn="ctr"/>
            <a:r>
              <a:rPr lang="en-IN" sz="32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International Symposium on Artificial Intelligence in Education (ISAIED–2026)</a:t>
            </a:r>
            <a:r>
              <a:rPr lang="en-IN" sz="3200" b="0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 </a:t>
            </a:r>
            <a:endParaRPr lang="en-US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76788"/>
            <a:ext cx="10058400" cy="3730805"/>
          </a:xfrm>
        </p:spPr>
        <p:txBody>
          <a:bodyPr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Title</a:t>
            </a:r>
            <a:r>
              <a:rPr lang="en-US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</a:t>
            </a:r>
          </a:p>
          <a:p>
            <a:pPr marL="0" indent="0" algn="ctr">
              <a:buNone/>
            </a:pPr>
            <a:endParaRPr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Name(s)</a:t>
            </a:r>
          </a:p>
          <a:p>
            <a:pPr marL="0" indent="0" algn="ctr">
              <a:buNone/>
            </a:pPr>
            <a:r>
              <a:rPr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Presenting Author: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688AD72-B8CB-6F71-7432-DD7F6CEDB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1586" y="6434364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2106FB-2FF9-2A31-6C1B-BA8805B3DF4E}"/>
              </a:ext>
            </a:extLst>
          </p:cNvPr>
          <p:cNvSpPr txBox="1"/>
          <p:nvPr/>
        </p:nvSpPr>
        <p:spPr>
          <a:xfrm>
            <a:off x="611186" y="1760135"/>
            <a:ext cx="27748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Paper ID: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4E87F8-3181-8C7F-25C3-52A6ED247394}"/>
              </a:ext>
            </a:extLst>
          </p:cNvPr>
          <p:cNvCxnSpPr>
            <a:cxnSpLocks/>
          </p:cNvCxnSpPr>
          <p:nvPr/>
        </p:nvCxnSpPr>
        <p:spPr>
          <a:xfrm>
            <a:off x="1519310" y="1539071"/>
            <a:ext cx="9256542" cy="0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AEF114-B3CA-C770-8140-F37EE84FE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359"/>
            <a:ext cx="1707776" cy="17077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1A617-AAFB-CC0E-2CFE-000E28573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6258" y="237025"/>
            <a:ext cx="1142679" cy="11173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INTRODUCTION/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Briefly outline the situation and research motivation.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why this problem matters.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 to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bullet points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2CC0B-7E68-D6B0-7F3E-D1AB4BD1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2ACE166-8F63-756A-5E09-5E7B65DD1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C8A551-4837-0BD6-08F1-DFC583D3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4159-E0C1-353E-5E0E-612344D22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LITERATURE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6D706-0652-E221-4C70-9C1B8D6F7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 exclusively on the most relevant pivotal studies.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 current achievements alongside their inherent flaws.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Explicitly bridge the current state of knowledge to the unmet research need.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findings using concise bullet points or a structured comparison table.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required, add one more slide</a:t>
            </a:r>
          </a:p>
          <a:p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64B5A-0AB9-7687-BCA3-C4465286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E22E5D29-1396-5EA8-7745-1D4279A43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  <p:extLst>
      <p:ext uri="{BB962C8B-B14F-4D97-AF65-F5344CB8AC3E}">
        <p14:creationId xmlns:p14="http://schemas.microsoft.com/office/powerpoint/2010/main" val="262018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20B1FA-4495-EE37-2EFC-47B94B145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19F8-44E0-339E-B341-70C9739A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RESEARCH GAP &amp;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1818-46E4-CC87-2B64-2CC9FCBA5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 state the research gap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2-3 specific objectives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text concise and focused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 key studies and their limitations to bridge the way to your research gap.</a:t>
            </a: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7E1C5-5415-F188-E5A0-72643426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68D3B929-04C0-C37D-9422-E652D24C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  <p:extLst>
      <p:ext uri="{BB962C8B-B14F-4D97-AF65-F5344CB8AC3E}">
        <p14:creationId xmlns:p14="http://schemas.microsoft.com/office/powerpoint/2010/main" val="3409397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3B9468-684D-F584-3B7F-2A0C28176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14F58-D040-597B-9BE4-967F33FAE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METHODOLOGY / SYSTEM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0059F-B53E-7774-69DF-FF70E9D99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Provide 2–3 specific, focused objectives for the study.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Use detailed, labeled diagrams and experimental setups as the primary slide content.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Use minimal text, relying on short bullets or tables for clarity.</a:t>
            </a:r>
          </a:p>
          <a:p>
            <a:endParaRPr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5BFD8-BC98-8D4D-EDD8-A8E4E936D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55B4933E-CE26-6E3E-50EE-FE1C4D415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  <p:extLst>
      <p:ext uri="{BB962C8B-B14F-4D97-AF65-F5344CB8AC3E}">
        <p14:creationId xmlns:p14="http://schemas.microsoft.com/office/powerpoint/2010/main" val="3028302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AE0F1D-F3B5-EAD1-B252-2FE13D1D9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2AA4F-E197-FA70-56CC-6CC5B7067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PARAMETERS / EXPERIMENTAL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8F31E-C6B9-E362-ACC2-731A45B4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primary inputs and outputs.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Specify all models, tools, and methodologies applied.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Visualize data using tables or iconography—avoid text-heavy blocks.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Synthesize findings into a research-backed slide design.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3348B-7CFC-CE45-0251-24B17FFC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82D10FFC-C23B-37FD-5451-A30A7D593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  <p:extLst>
      <p:ext uri="{BB962C8B-B14F-4D97-AF65-F5344CB8AC3E}">
        <p14:creationId xmlns:p14="http://schemas.microsoft.com/office/powerpoint/2010/main" val="98111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CC5B2E-4642-199B-6C79-DA4123232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30408-ACB2-F9A7-0960-E22D4780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RESULTS &amp;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4E16A-8D15-86C1-073B-2322C4413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Illustrate primary results using data visualizations or structured tables.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significant findings and notable observations.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Elucidate the underlying causal factors behind the recorded outcomes.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required, add one more slide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06E65-8699-E114-8BA7-CFBBCAB2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031A8B7C-9215-CB3D-9B58-09995629B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  <p:extLst>
      <p:ext uri="{BB962C8B-B14F-4D97-AF65-F5344CB8AC3E}">
        <p14:creationId xmlns:p14="http://schemas.microsoft.com/office/powerpoint/2010/main" val="2907835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9652E0-B523-7C26-6F07-3345BC48E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23CE6-EB15-04A4-17E9-F7EA5782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8078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CONCLUSIONS &amp; CONTRIBUTIONS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4DF2A-4FFA-A6C5-1C6D-7138A0410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68" y="1094105"/>
            <a:ext cx="11555969" cy="536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 the study into two or three fundamental conclusions.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Emphasize the primary contribution or unique novelty of the work.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Mention a concise, one-line direction for future research (optional).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3FF51-2242-891B-8C2F-D858A4127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0113" y="6462499"/>
            <a:ext cx="1312025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47C65EF9-0330-C549-77F1-2FEBEAD3E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</p:spTree>
    <p:extLst>
      <p:ext uri="{BB962C8B-B14F-4D97-AF65-F5344CB8AC3E}">
        <p14:creationId xmlns:p14="http://schemas.microsoft.com/office/powerpoint/2010/main" val="2793266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538FD-04CF-F05F-E8BD-1C1AD770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376" y="6382238"/>
            <a:ext cx="2743200" cy="365125"/>
          </a:xfrm>
        </p:spPr>
        <p:txBody>
          <a:bodyPr/>
          <a:lstStyle/>
          <a:p>
            <a:fld id="{C1FF6DA9-008F-8B48-92A6-B652298478BF}" type="slidenum">
              <a:rPr lang="en-US" sz="1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E8D9FB49-24BB-17CF-909E-F618A010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3184"/>
            <a:ext cx="4114800" cy="365125"/>
          </a:xfrm>
        </p:spPr>
        <p:txBody>
          <a:bodyPr/>
          <a:lstStyle/>
          <a:p>
            <a:r>
              <a:rPr lang="en-US" dirty="0"/>
              <a:t>Don Bosco College of Engineering, Goa, in Association with IHE Bengaluru Section </a:t>
            </a:r>
          </a:p>
        </p:txBody>
      </p:sp>
      <p:pic>
        <p:nvPicPr>
          <p:cNvPr id="1026" name="Picture 2" descr="44,000+ Thank You Card Stock Photos, Pictures &amp; Royalty-Free ...">
            <a:extLst>
              <a:ext uri="{FF2B5EF4-FFF2-40B4-BE49-F238E27FC236}">
                <a16:creationId xmlns:a16="http://schemas.microsoft.com/office/drawing/2014/main" id="{FA9192ED-9725-4BE2-F950-699835B75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492623"/>
            <a:ext cx="4114800" cy="38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437</Words>
  <Application>Microsoft Macintosh PowerPoint</Application>
  <PresentationFormat>Widescreen</PresentationFormat>
  <Paragraphs>68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Roboto</vt:lpstr>
      <vt:lpstr>Times New Roman</vt:lpstr>
      <vt:lpstr>Wingdings</vt:lpstr>
      <vt:lpstr>Office Theme</vt:lpstr>
      <vt:lpstr>International Symposium on Artificial Intelligence in Education (ISAIED–2026) </vt:lpstr>
      <vt:lpstr>INTRODUCTION/ MOTIVATION</vt:lpstr>
      <vt:lpstr>LITERATURE REVIEW</vt:lpstr>
      <vt:lpstr>RESEARCH GAP &amp; OBJECTIVES</vt:lpstr>
      <vt:lpstr>METHODOLOGY / SYSTEM OVERVIEW</vt:lpstr>
      <vt:lpstr>PARAMETERS / EXPERIMENTAL PLAN</vt:lpstr>
      <vt:lpstr>RESULTS &amp; DISCUSSION</vt:lpstr>
      <vt:lpstr>CONCLUSIONS &amp; CONTRIBUTIONS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International Conference on “Advanced Multidisciplinary Innovations in Science &amp; Engineering for Industry 5.0 (AMISE 5.0)”</dc:title>
  <dc:subject/>
  <dc:creator/>
  <cp:keywords/>
  <dc:description>generated using python-pptx</dc:description>
  <cp:lastModifiedBy>Ashwin C</cp:lastModifiedBy>
  <cp:revision>19</cp:revision>
  <dcterms:created xsi:type="dcterms:W3CDTF">2013-01-27T09:14:16Z</dcterms:created>
  <dcterms:modified xsi:type="dcterms:W3CDTF">2026-04-01T10:04:36Z</dcterms:modified>
  <cp:category/>
</cp:coreProperties>
</file>